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9" r:id="rId9"/>
    <p:sldId id="262" r:id="rId10"/>
    <p:sldId id="273" r:id="rId11"/>
    <p:sldId id="271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63" r:id="rId20"/>
    <p:sldId id="264" r:id="rId21"/>
    <p:sldId id="265" r:id="rId22"/>
    <p:sldId id="266" r:id="rId23"/>
    <p:sldId id="268" r:id="rId24"/>
  </p:sldIdLst>
  <p:sldSz cx="9144000" cy="5143500" type="screen16x9"/>
  <p:notesSz cx="6858000" cy="9144000"/>
  <p:embeddedFontLst>
    <p:embeddedFont>
      <p:font typeface="나눔스퀘어 ExtraBold" pitchFamily="50" charset="-127"/>
      <p:bold r:id="rId25"/>
    </p:embeddedFont>
    <p:embeddedFont>
      <p:font typeface="나눔스퀘어 Bold" pitchFamily="50" charset="-127"/>
      <p:bold r:id="rId26"/>
    </p:embeddedFont>
    <p:embeddedFont>
      <p:font typeface="맑은 고딕" pitchFamily="50" charset="-127"/>
      <p:regular r:id="rId27"/>
      <p:bold r:id="rId28"/>
    </p:embeddedFont>
    <p:embeddedFont>
      <p:font typeface="나눔스퀘어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CDCDC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075" autoAdjust="0"/>
    <p:restoredTop sz="94660"/>
  </p:normalViewPr>
  <p:slideViewPr>
    <p:cSldViewPr>
      <p:cViewPr>
        <p:scale>
          <a:sx n="125" d="100"/>
          <a:sy n="125" d="100"/>
        </p:scale>
        <p:origin x="-294" y="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1000">
              <a:schemeClr val="bg1">
                <a:lumMod val="85000"/>
              </a:schemeClr>
            </a:gs>
            <a:gs pos="100000">
              <a:srgbClr val="B2B2B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6ADE-E80E-489B-ADD1-C6262327A250}" type="datetimeFigureOut">
              <a:rPr lang="ko-KR" altLang="en-US" smtClean="0"/>
              <a:pPr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698CE-9C88-4A67-9590-9F9CE4347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28808" y="1151058"/>
            <a:ext cx="4957770" cy="1414472"/>
          </a:xfrm>
        </p:spPr>
        <p:txBody>
          <a:bodyPr>
            <a:normAutofit/>
          </a:bodyPr>
          <a:lstStyle/>
          <a:p>
            <a:pPr algn="l"/>
            <a:r>
              <a:rPr lang="en-US" altLang="ko-KR" sz="80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 </a:t>
            </a:r>
            <a:endParaRPr lang="ko-KR" altLang="en-US" sz="8000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65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85918" y="2357436"/>
            <a:ext cx="5857916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/>
          <p:cNvSpPr txBox="1">
            <a:spLocks/>
          </p:cNvSpPr>
          <p:nvPr/>
        </p:nvSpPr>
        <p:spPr>
          <a:xfrm>
            <a:off x="3857620" y="2357436"/>
            <a:ext cx="3786214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BitCamp 5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강의실 전용 </a:t>
            </a:r>
            <a:r>
              <a:rPr lang="en-US" altLang="ko-KR" sz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Chatting program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lang="ko-KR" altLang="en-US" sz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r>
              <a:rPr lang="en-US" altLang="ko-KR" sz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 = </a:t>
            </a:r>
            <a:r>
              <a:rPr lang="ko-KR" altLang="en-US" sz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일어나 </a:t>
            </a:r>
            <a:r>
              <a:rPr lang="ko-KR" altLang="en-US" sz="1200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코딩해야조</a:t>
            </a:r>
            <a:r>
              <a:rPr lang="en-US" altLang="ko-KR" sz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;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01582" y="2357436"/>
            <a:ext cx="3929090" cy="142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ctr">
              <a:spcBef>
                <a:spcPct val="20000"/>
              </a:spcBef>
            </a:pPr>
            <a:r>
              <a:rPr lang="en-US" altLang="ko-KR" sz="8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[             ]</a:t>
            </a:r>
            <a:endParaRPr lang="ko-KR" altLang="en-US" sz="8000" spc="-100" dirty="0" smtClean="0">
              <a:solidFill>
                <a:schemeClr val="tx2">
                  <a:lumMod val="50000"/>
                </a:schemeClr>
              </a:solidFill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핵심기술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06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1142990"/>
            <a:ext cx="5786478" cy="40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2. </a:t>
            </a:r>
            <a:r>
              <a:rPr lang="en-US" altLang="ko-KR" sz="2000" spc="-100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SendMsg</a:t>
            </a: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en-US" altLang="ko-KR" sz="2000" spc="-100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SendAllMsg</a:t>
            </a: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en-US" altLang="ko-KR" sz="2000" spc="-100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SendRoomMsg</a:t>
            </a:r>
            <a:endParaRPr lang="ko-KR" altLang="en-US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500180"/>
            <a:ext cx="4786314" cy="1588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8" y="2428874"/>
            <a:ext cx="3071834" cy="125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7411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786314" y="3214692"/>
            <a:ext cx="3929090" cy="142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ctr">
              <a:spcBef>
                <a:spcPct val="20000"/>
              </a:spcBef>
            </a:pPr>
            <a:r>
              <a:rPr lang="en-US" altLang="ko-KR" sz="8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[             ]</a:t>
            </a:r>
            <a:endParaRPr lang="ko-KR" altLang="en-US" sz="8000" spc="-100" dirty="0" smtClean="0">
              <a:solidFill>
                <a:schemeClr val="tx2">
                  <a:lumMod val="50000"/>
                </a:schemeClr>
              </a:solidFill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86314" y="1643056"/>
            <a:ext cx="3929090" cy="142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ctr">
              <a:spcBef>
                <a:spcPct val="20000"/>
              </a:spcBef>
            </a:pPr>
            <a:r>
              <a:rPr lang="en-US" altLang="ko-KR" sz="8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[             ]</a:t>
            </a:r>
            <a:endParaRPr lang="ko-KR" altLang="en-US" sz="8000" spc="-100" dirty="0" smtClean="0">
              <a:solidFill>
                <a:schemeClr val="tx2">
                  <a:lumMod val="50000"/>
                </a:schemeClr>
              </a:solidFill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1582" y="2357436"/>
            <a:ext cx="3929090" cy="142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ctr">
              <a:spcBef>
                <a:spcPct val="20000"/>
              </a:spcBef>
            </a:pPr>
            <a:r>
              <a:rPr lang="en-US" altLang="ko-KR" sz="8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[             ]</a:t>
            </a:r>
            <a:endParaRPr lang="ko-KR" altLang="en-US" sz="8000" spc="-100" dirty="0" smtClean="0">
              <a:solidFill>
                <a:schemeClr val="tx2">
                  <a:lumMod val="50000"/>
                </a:schemeClr>
              </a:solidFill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핵심기술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06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1142990"/>
            <a:ext cx="5786478" cy="40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2. </a:t>
            </a:r>
            <a:r>
              <a:rPr lang="en-US" altLang="ko-KR" sz="2000" spc="-100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SendMsg</a:t>
            </a: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en-US" altLang="ko-KR" sz="2000" spc="-100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SendAllMsg</a:t>
            </a: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en-US" altLang="ko-KR" sz="2000" spc="-100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SendRoomMsg</a:t>
            </a:r>
            <a:endParaRPr lang="ko-KR" altLang="en-US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1500180"/>
            <a:ext cx="4786314" cy="1588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8" y="2428874"/>
            <a:ext cx="3071834" cy="125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00394" y="3286130"/>
            <a:ext cx="305782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0695" y="1785932"/>
            <a:ext cx="2643205" cy="123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2700000" algn="tl" rotWithShape="0">
              <a:prstClr val="black">
                <a:alpha val="24000"/>
              </a:prstClr>
            </a:outerShdw>
          </a:effectLst>
        </p:spPr>
      </p:pic>
      <p:cxnSp>
        <p:nvCxnSpPr>
          <p:cNvPr id="37" name="직선 화살표 연결선 36"/>
          <p:cNvCxnSpPr/>
          <p:nvPr/>
        </p:nvCxnSpPr>
        <p:spPr>
          <a:xfrm flipV="1">
            <a:off x="4000496" y="2357436"/>
            <a:ext cx="928694" cy="714380"/>
          </a:xfrm>
          <a:prstGeom prst="straightConnector1">
            <a:avLst/>
          </a:prstGeom>
          <a:ln w="15875">
            <a:solidFill>
              <a:schemeClr val="tx2">
                <a:lumMod val="50000"/>
              </a:schemeClr>
            </a:solidFill>
            <a:tailEnd type="arrow"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000496" y="3071816"/>
            <a:ext cx="928694" cy="857256"/>
          </a:xfrm>
          <a:prstGeom prst="straightConnector1">
            <a:avLst/>
          </a:prstGeom>
          <a:ln w="15875">
            <a:solidFill>
              <a:schemeClr val="tx2">
                <a:lumMod val="50000"/>
              </a:schemeClr>
            </a:solidFill>
            <a:tailEnd type="arrow"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7411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전체적인 흐름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07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8596" y="1357305"/>
            <a:ext cx="7901014" cy="1214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- </a:t>
            </a:r>
            <a:r>
              <a:rPr kumimoji="0" lang="en-US" altLang="ko-KR" sz="24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M</a:t>
            </a:r>
            <a:r>
              <a:rPr kumimoji="0" lang="en-US" altLang="ko-KR" sz="24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V</a:t>
            </a:r>
            <a:r>
              <a:rPr kumimoji="0" lang="en-US" altLang="ko-KR" sz="24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C model </a:t>
            </a:r>
            <a:endParaRPr lang="en-US" altLang="ko-KR" sz="2400" spc="-1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	</a:t>
            </a:r>
            <a:r>
              <a:rPr kumimoji="0" lang="ko-KR" altLang="en-US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서버에 저장</a:t>
            </a:r>
            <a:r>
              <a:rPr kumimoji="0" lang="en-US" altLang="ko-KR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,</a:t>
            </a:r>
            <a:r>
              <a:rPr kumimoji="0" lang="ko-KR" altLang="en-US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 클라이언트</a:t>
            </a:r>
            <a:r>
              <a:rPr kumimoji="0" lang="ko-KR" altLang="en-US" b="0" i="0" u="none" strike="noStrike" kern="1200" cap="none" spc="-10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 </a:t>
            </a:r>
            <a:r>
              <a:rPr kumimoji="0" lang="en-US" altLang="ko-KR" b="0" i="0" u="none" strike="noStrike" kern="1200" cap="none" spc="-10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UI</a:t>
            </a:r>
            <a:r>
              <a:rPr kumimoji="0" lang="ko-KR" altLang="en-US" b="0" i="0" u="none" strike="noStrike" kern="1200" cap="none" spc="-10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에 추가</a:t>
            </a:r>
            <a:endParaRPr kumimoji="0" lang="en-US" altLang="ko-KR" b="0" i="0" u="none" strike="noStrike" kern="1200" cap="none" spc="-10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  <a:p>
            <a:pPr marL="457200" lvl="0" indent="-457200">
              <a:spcBef>
                <a:spcPct val="20000"/>
              </a:spcBef>
              <a:defRPr/>
            </a:pPr>
            <a:r>
              <a:rPr lang="en-US" altLang="ko-KR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en-US" altLang="ko-KR" spc="-100" baseline="0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Server</a:t>
            </a:r>
            <a:r>
              <a:rPr lang="en-US" altLang="ko-KR" spc="-100" dirty="0" smtClean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           </a:t>
            </a:r>
            <a:r>
              <a:rPr kumimoji="0" lang="en-US" altLang="ko-KR" b="0" i="0" u="none" strike="noStrike" kern="1200" cap="none" spc="-100" normalizeH="0" baseline="0" noProof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ClientAction</a:t>
            </a:r>
            <a:r>
              <a:rPr kumimoji="0" lang="en-US" altLang="ko-KR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 </a:t>
            </a:r>
          </a:p>
          <a:p>
            <a:pPr marL="457200" lvl="0" indent="-457200">
              <a:spcBef>
                <a:spcPct val="20000"/>
              </a:spcBef>
              <a:defRPr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kumimoji="0" lang="en-US" altLang="ko-KR" b="0" i="0" u="none" strike="noStrike" kern="1200" cap="none" spc="-100" normalizeH="0" baseline="0" noProof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ServerGate</a:t>
            </a:r>
            <a:r>
              <a:rPr kumimoji="0" lang="en-US" altLang="ko-KR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    </a:t>
            </a:r>
            <a:r>
              <a:rPr kumimoji="0" lang="en-US" altLang="ko-KR" b="0" i="0" u="none" strike="noStrike" kern="1200" cap="none" spc="-100" normalizeH="0" baseline="0" noProof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ClientRead</a:t>
            </a:r>
            <a:r>
              <a:rPr kumimoji="0" lang="en-US" altLang="ko-KR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600" b="0" i="0" u="none" strike="noStrike" kern="1200" cap="none" spc="-10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/>
          <p:cNvSpPr txBox="1">
            <a:spLocks/>
          </p:cNvSpPr>
          <p:nvPr/>
        </p:nvSpPr>
        <p:spPr>
          <a:xfrm>
            <a:off x="1000100" y="2786064"/>
            <a:ext cx="7286676" cy="17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b="0" i="0" u="none" strike="noStrike" kern="1200" cap="none" spc="-10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Login </a:t>
            </a:r>
            <a:r>
              <a:rPr lang="ko-KR" altLang="en-US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→</a:t>
            </a:r>
            <a:r>
              <a:rPr lang="en-US" altLang="ko-KR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 NewUser</a:t>
            </a:r>
            <a:r>
              <a:rPr lang="ko-KR" altLang="en-US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 →</a:t>
            </a:r>
            <a:r>
              <a:rPr lang="en-US" altLang="ko-KR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 NewRoom</a:t>
            </a:r>
            <a:r>
              <a:rPr lang="ko-KR" altLang="en-US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2400" spc="-100" dirty="0" smtClean="0">
              <a:solidFill>
                <a:srgbClr val="1F497D">
                  <a:lumMod val="50000"/>
                </a:srgb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			</a:t>
            </a:r>
            <a:r>
              <a:rPr lang="ko-KR" altLang="en-US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→ </a:t>
            </a:r>
            <a:r>
              <a:rPr lang="en-US" altLang="ko-KR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JoinRoom </a:t>
            </a:r>
            <a:r>
              <a:rPr lang="ko-KR" altLang="en-US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→</a:t>
            </a:r>
            <a:r>
              <a:rPr lang="en-US" altLang="ko-KR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 Chatting </a:t>
            </a:r>
            <a:r>
              <a:rPr lang="ko-KR" altLang="en-US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→</a:t>
            </a:r>
            <a:r>
              <a:rPr lang="en-US" altLang="ko-KR" sz="2400" spc="-100" dirty="0" smtClean="0">
                <a:solidFill>
                  <a:srgbClr val="1F497D">
                    <a:lumMod val="50000"/>
                  </a:srgbClr>
                </a:solidFill>
                <a:latin typeface="나눔스퀘어 ExtraBold" pitchFamily="50" charset="-127"/>
                <a:ea typeface="나눔스퀘어 ExtraBold" pitchFamily="50" charset="-127"/>
              </a:rPr>
              <a:t> ExitUser</a:t>
            </a:r>
            <a:endParaRPr kumimoji="0" lang="en-US" altLang="ko-KR" sz="1600" b="0" i="0" u="none" strike="noStrike" kern="1200" cap="none" spc="-10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63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전체적인 흐름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07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786050" y="2285998"/>
            <a:ext cx="5572164" cy="1214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로그인창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→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회원가입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DB insert 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→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로그인창 로그인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DB select →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본격적인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BitTalk(Client UI)</a:t>
            </a:r>
          </a:p>
          <a:p>
            <a:pPr marL="457200" marR="0" lvl="0" indent="-4572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714348" y="1285866"/>
            <a:ext cx="1571636" cy="292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Login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NewUser</a:t>
            </a:r>
            <a:r>
              <a:rPr lang="ko-KR" altLang="en-US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2000" spc="-100" dirty="0" smtClean="0"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NewRoom</a:t>
            </a:r>
            <a:r>
              <a:rPr lang="ko-KR" altLang="en-US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2000" spc="-100" dirty="0" smtClean="0"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JoinRoom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Chatting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ExitUser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63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전체적인 흐름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07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714348" y="1285866"/>
            <a:ext cx="1571636" cy="292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Login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NewUser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NewRoom</a:t>
            </a:r>
            <a:r>
              <a:rPr lang="ko-KR" altLang="en-US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2000" spc="-100" dirty="0" smtClean="0"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JoinRoom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Chatting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ExitUser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86050" y="1714494"/>
            <a:ext cx="5715040" cy="22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 newUser  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→ ServerGate userHash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추가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방전체를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newRoom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으로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 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	→  Client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방벡터에추가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ServerGate newUser  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		→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모든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유저벡터에 추가</a:t>
            </a:r>
            <a:endParaRPr lang="en-US" altLang="ko-KR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63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전체적인 흐름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07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714348" y="1285866"/>
            <a:ext cx="1571636" cy="292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Login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NewUser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NewRoom </a:t>
            </a:r>
            <a:r>
              <a:rPr lang="ko-KR" altLang="en-US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2000" spc="-100" dirty="0" smtClean="0"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JoinRoom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Chatting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ExitUser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86050" y="1714494"/>
            <a:ext cx="5715040" cy="22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 NewRoom(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새방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 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→ ServerGate roomHash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추가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newRoom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	→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모든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방벡터에추가</a:t>
            </a:r>
            <a:endParaRPr lang="en-US" altLang="ko-KR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63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전체적인 흐름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07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714348" y="1285866"/>
            <a:ext cx="1571636" cy="292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Login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NewUser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NewRoom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JoinRoom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Chatting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ExitUser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86050" y="1714494"/>
            <a:ext cx="5715040" cy="257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 JoinRoom 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→ ServerGate delUserList,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기존방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roomHash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자기 제거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/>
            </a:r>
            <a:b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</a:b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DelUser </a:t>
            </a:r>
            <a:r>
              <a:rPr lang="ko-KR" altLang="en-US" spc="-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해당방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유저에게 뿌림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pc="-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입장방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유저 전체 받음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b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</a:b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나를 </a:t>
            </a:r>
            <a:r>
              <a:rPr lang="ko-KR" altLang="en-US" spc="-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입장방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roomHash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추가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NewUser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전송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		→ </a:t>
            </a:r>
            <a:r>
              <a:rPr lang="ko-KR" altLang="en-US" spc="-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입장방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</a:t>
            </a:r>
          </a:p>
        </p:txBody>
      </p:sp>
    </p:spTree>
    <p:extLst>
      <p:ext uri="{BB962C8B-B14F-4D97-AF65-F5344CB8AC3E}">
        <p14:creationId xmlns="" xmlns:p14="http://schemas.microsoft.com/office/powerpoint/2010/main" val="34463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전체적인 흐름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07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714348" y="1285866"/>
            <a:ext cx="1571636" cy="292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Login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NewUser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NewRoom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JoinRoom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Chatting </a:t>
            </a:r>
            <a:endParaRPr lang="en-US" altLang="ko-KR" sz="2000" spc="-100" dirty="0" smtClean="0"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ExitUser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86050" y="1714494"/>
            <a:ext cx="5715040" cy="257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 Chatting 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-&gt; ServerGate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해당 방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Chatting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–&gt; </a:t>
            </a:r>
            <a:r>
              <a:rPr lang="ko-KR" altLang="en-US" spc="-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해당방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</a:t>
            </a:r>
          </a:p>
        </p:txBody>
      </p:sp>
    </p:spTree>
    <p:extLst>
      <p:ext uri="{BB962C8B-B14F-4D97-AF65-F5344CB8AC3E}">
        <p14:creationId xmlns="" xmlns:p14="http://schemas.microsoft.com/office/powerpoint/2010/main" val="34463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전체적인 흐름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07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 txBox="1">
            <a:spLocks/>
          </p:cNvSpPr>
          <p:nvPr/>
        </p:nvSpPr>
        <p:spPr>
          <a:xfrm>
            <a:off x="714348" y="1285866"/>
            <a:ext cx="1571636" cy="292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Login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NewUser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NewRoom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JoinRoom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bg1">
                    <a:lumMod val="6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Chatting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ExitUser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86050" y="1714494"/>
            <a:ext cx="5715040" cy="257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 ExitUser 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-&gt; </a:t>
            </a:r>
            <a:r>
              <a:rPr lang="en-US" altLang="ko-KR" spc="-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ServerGare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pc="-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userhash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에서 제거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b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</a:b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DelUser </a:t>
            </a:r>
            <a:r>
              <a:rPr lang="ko-KR" altLang="en-US" spc="-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해당방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Client , roomHash 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내의 유저 </a:t>
            </a:r>
            <a:r>
              <a:rPr lang="en-US" altLang="ko-KR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HashTable</a:t>
            </a:r>
            <a:r>
              <a:rPr lang="ko-KR" altLang="en-US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에서 제거</a:t>
            </a:r>
            <a:endParaRPr lang="en-US" altLang="ko-KR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63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5852" y="1428742"/>
            <a:ext cx="6872278" cy="3086112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토큰으로 끊는 방식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: </a:t>
            </a: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명령어 별로 필요한 요소가 다름</a:t>
            </a:r>
            <a:endParaRPr lang="en-US" altLang="ko-KR" sz="1800" spc="-1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ko-KR" altLang="en-US" sz="1800" spc="-100" dirty="0" err="1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멀티룸</a:t>
            </a: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만들 때 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sz="1800" spc="-100" dirty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대기실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기존 방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입장하는 방 관리</a:t>
            </a:r>
            <a:endParaRPr lang="en-US" altLang="ko-KR" sz="1800" spc="-1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대기실 유저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방에 입장한 유저의 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“</a:t>
            </a:r>
            <a:r>
              <a:rPr lang="ko-KR" altLang="en-US" sz="1800" spc="-100" dirty="0" err="1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접속자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”UI </a:t>
            </a: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개념 차이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/>
            </a:r>
            <a:b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</a:b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대기실 유저 </a:t>
            </a:r>
            <a: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전체유저</a:t>
            </a:r>
            <a:r>
              <a:rPr lang="en-US" altLang="ko-KR" sz="1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6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방유저</a:t>
            </a:r>
            <a:r>
              <a:rPr lang="ko-KR" altLang="en-US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해당 방 유저</a:t>
            </a:r>
            <a:endParaRPr lang="en-US" altLang="ko-KR" sz="180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서버에만 정보가 저장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b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</a:b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실제 정보 </a:t>
            </a:r>
            <a: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	userHash HashTable&lt;String, Socket&gt;</a:t>
            </a:r>
            <a:b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</a:br>
            <a: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		roomHash HashTable&lt;String, </a:t>
            </a:r>
            <a:r>
              <a:rPr lang="en-US" altLang="ko-KR" sz="16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userHashType</a:t>
            </a:r>
            <a: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&gt;</a:t>
            </a:r>
            <a:b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</a:br>
            <a: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</a:t>
            </a:r>
            <a:r>
              <a:rPr lang="ko-KR" altLang="en-US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보여주기 </a:t>
            </a:r>
            <a: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Vector -&gt; </a:t>
            </a:r>
            <a:r>
              <a:rPr lang="en-US" altLang="ko-KR" sz="16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uVector</a:t>
            </a:r>
            <a:r>
              <a:rPr lang="en-US" altLang="ko-KR" sz="1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en-US" altLang="ko-KR" sz="16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rVector</a:t>
            </a:r>
            <a:endParaRPr lang="en-US" altLang="ko-KR" sz="18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예외처리 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생각보다 많았다</a:t>
            </a:r>
            <a:r>
              <a:rPr lang="en-US" altLang="ko-KR" sz="18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…</a:t>
            </a:r>
            <a:endParaRPr lang="ko-KR" altLang="en-US" sz="1800" spc="-1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어려웠던 점</a:t>
            </a:r>
          </a:p>
        </p:txBody>
      </p:sp>
      <p:sp>
        <p:nvSpPr>
          <p:cNvPr id="9" name="한쪽 모서리가 잘린 사각형 8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08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09" y="528629"/>
            <a:ext cx="3286148" cy="857250"/>
          </a:xfrm>
        </p:spPr>
        <p:txBody>
          <a:bodyPr>
            <a:noAutofit/>
          </a:bodyPr>
          <a:lstStyle/>
          <a:p>
            <a:r>
              <a:rPr lang="en-US" altLang="ko-KR" sz="55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Contents</a:t>
            </a:r>
            <a:endParaRPr lang="ko-KR" altLang="en-US" sz="5500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5786" y="1500180"/>
            <a:ext cx="2428892" cy="300039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사용한</a:t>
            </a:r>
            <a:r>
              <a:rPr lang="en-US" altLang="ko-KR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프로그램</a:t>
            </a:r>
            <a:endParaRPr lang="en-US" altLang="ko-KR" sz="16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Use Case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Class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ER Diagram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사용한 기술</a:t>
            </a:r>
            <a:endParaRPr lang="en-US" altLang="ko-KR" sz="16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핵심 기술</a:t>
            </a:r>
            <a:endParaRPr lang="en-US" altLang="ko-KR" sz="16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전체적인 흐름</a:t>
            </a:r>
            <a:endParaRPr lang="en-US" altLang="ko-KR" sz="16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어려웠던 점 </a:t>
            </a:r>
            <a:endParaRPr lang="en-US" altLang="ko-KR" sz="16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개선사항</a:t>
            </a:r>
            <a:endParaRPr lang="en-US" altLang="ko-KR" sz="16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시연</a:t>
            </a:r>
            <a:endParaRPr lang="en-US" altLang="ko-KR" sz="16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6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Q&amp;A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6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19050" y="1266822"/>
            <a:ext cx="3876670" cy="19044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00100" y="1428742"/>
            <a:ext cx="7286676" cy="3143272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Thread</a:t>
            </a:r>
            <a:r>
              <a:rPr lang="ko-KR" altLang="en-US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가 클라이언트 수에 따라 무한생성</a:t>
            </a:r>
            <a:r>
              <a:rPr lang="en-US" altLang="ko-KR" sz="2000" spc="-100" dirty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서버의 과부하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방 삭제 기능 </a:t>
            </a: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삭제 버튼 또는 빈방 저절로 삭제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회원가입 또는 로그인 </a:t>
            </a:r>
            <a:r>
              <a:rPr lang="ko-KR" altLang="en-US" sz="2000" spc="-100" dirty="0" err="1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엔터기능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방 </a:t>
            </a:r>
            <a:r>
              <a:rPr lang="ko-KR" altLang="en-US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만들고 바로 입장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spc="-1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관리자 계정 생성</a:t>
            </a:r>
            <a:endParaRPr lang="en-US" altLang="ko-KR" sz="2000" spc="-1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개선사항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09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시연 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  <a:cs typeface="+mj-cs"/>
              </a:rPr>
              <a:t>10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pic>
        <p:nvPicPr>
          <p:cNvPr id="2051" name="Picture 3" descr="C:\Users\1027\Desktop\co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1428742"/>
            <a:ext cx="2965461" cy="2965461"/>
          </a:xfrm>
          <a:prstGeom prst="rect">
            <a:avLst/>
          </a:prstGeom>
          <a:noFill/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1027\Desktop\KakaoTalk_20190706_17293509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0"/>
            <a:ext cx="3286116" cy="5139822"/>
          </a:xfrm>
          <a:prstGeom prst="rect">
            <a:avLst/>
          </a:prstGeom>
          <a:noFill/>
        </p:spPr>
      </p:pic>
      <p:pic>
        <p:nvPicPr>
          <p:cNvPr id="7170" name="Picture 2" descr="C:\Users\1027\Desktop\KakaoTalk_20190706_17293509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286116" cy="5139822"/>
          </a:xfrm>
          <a:prstGeom prst="rect">
            <a:avLst/>
          </a:prstGeom>
          <a:noFill/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985124" y="500048"/>
            <a:ext cx="3143272" cy="4357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Q&amp;A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 ExtraBold" pitchFamily="50" charset="-127"/>
              <a:ea typeface="나눔스퀘어 ExtraBold" pitchFamily="50" charset="-127"/>
              <a:cs typeface="Arial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00562" y="4571996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5400000">
            <a:off x="5624758" y="4859714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285984" y="1714494"/>
            <a:ext cx="4171952" cy="141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감사합니다</a:t>
            </a:r>
            <a:r>
              <a:rPr kumimoji="0" lang="ko-KR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:)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Arial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428728" y="2928940"/>
            <a:ext cx="5857916" cy="1588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7290" y="173958"/>
            <a:ext cx="7525870" cy="9286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사용한 프로그램</a:t>
            </a:r>
          </a:p>
        </p:txBody>
      </p:sp>
      <p:sp>
        <p:nvSpPr>
          <p:cNvPr id="7" name="한쪽 모서리가 잘린 사각형 6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01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pic>
        <p:nvPicPr>
          <p:cNvPr id="1027" name="Picture 3" descr="C:\Users\1027\AppData\Local\Temp\BNZ.5d1eef8a144a5c6\eclipse_logo_colou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4" y="1500180"/>
            <a:ext cx="3143272" cy="7384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 descr="C:\Users\1027\Desktop\primary-sig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48" t="38011" r="21428" b="33481"/>
          <a:stretch>
            <a:fillRect/>
          </a:stretch>
        </p:blipFill>
        <p:spPr bwMode="auto">
          <a:xfrm>
            <a:off x="4357686" y="2485072"/>
            <a:ext cx="3000396" cy="72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C:\Users\1027\AppData\Local\Temp\BNZ.5d1ef0691480deb\GitHub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286130"/>
            <a:ext cx="2857520" cy="11715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C:\Users\1027\Desktop\9e2f3c8282f7e7eabf0612872880cc4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7686" y="3286130"/>
            <a:ext cx="1000132" cy="10001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 descr="C:\Users\1027\Desktop\6988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728" y="1928808"/>
            <a:ext cx="1714512" cy="171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Use Case Diagram</a:t>
            </a:r>
            <a:endParaRPr lang="ko-KR" altLang="en-US" sz="4400" dirty="0" smtClean="0">
              <a:solidFill>
                <a:schemeClr val="tx2">
                  <a:lumMod val="5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02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1027\Desktop\KakaoTalk_20190706_17165889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85851" y="1357304"/>
            <a:ext cx="6515203" cy="34297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Class Diagram</a:t>
            </a:r>
            <a:endParaRPr lang="ko-KR" altLang="en-US" sz="4400" dirty="0" smtClean="0">
              <a:solidFill>
                <a:schemeClr val="tx2">
                  <a:lumMod val="5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03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pic>
        <p:nvPicPr>
          <p:cNvPr id="1026" name="Picture 2" descr="C:\Users\1027\Desktop\KakaoTalk_20190706_131602464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679" b="17435"/>
          <a:stretch>
            <a:fillRect/>
          </a:stretch>
        </p:blipFill>
        <p:spPr bwMode="auto">
          <a:xfrm>
            <a:off x="1571604" y="1643056"/>
            <a:ext cx="6027224" cy="3124820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14282" y="1142990"/>
            <a:ext cx="2023311" cy="40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1. Login, Join, DB</a:t>
            </a:r>
            <a:endParaRPr lang="ko-KR" altLang="en-US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500180"/>
            <a:ext cx="2214546" cy="1588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Class Diagram</a:t>
            </a:r>
            <a:endParaRPr lang="ko-KR" altLang="en-US" sz="4400" dirty="0" smtClean="0">
              <a:solidFill>
                <a:schemeClr val="tx2">
                  <a:lumMod val="5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03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pic>
        <p:nvPicPr>
          <p:cNvPr id="2051" name="Picture 3" descr="C:\Users\1027\Desktop\real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59" t="1849" b="2364"/>
          <a:stretch>
            <a:fillRect/>
          </a:stretch>
        </p:blipFill>
        <p:spPr bwMode="auto">
          <a:xfrm>
            <a:off x="1285852" y="1571618"/>
            <a:ext cx="6643734" cy="3252677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14282" y="1142990"/>
            <a:ext cx="2023311" cy="40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2. Server, Client</a:t>
            </a:r>
            <a:endParaRPr lang="ko-KR" altLang="en-US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1500180"/>
            <a:ext cx="2214546" cy="1588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ER Diagram</a:t>
            </a:r>
            <a:endParaRPr lang="ko-KR" altLang="en-US" sz="4400" dirty="0" smtClean="0">
              <a:solidFill>
                <a:schemeClr val="tx2">
                  <a:lumMod val="5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04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pic>
        <p:nvPicPr>
          <p:cNvPr id="3074" name="Picture 2" descr="C:\Users\1027\Desktop\KakaoTalk_20190706_132748853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61" t="34375"/>
          <a:stretch>
            <a:fillRect/>
          </a:stretch>
        </p:blipFill>
        <p:spPr bwMode="auto">
          <a:xfrm>
            <a:off x="1285852" y="1142990"/>
            <a:ext cx="6357982" cy="3371651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사용한 기술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05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pic>
        <p:nvPicPr>
          <p:cNvPr id="4098" name="Picture 2" descr="C:\Users\1027\Desktop\Download-Networking-PNG-Fi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00232" y="1218281"/>
            <a:ext cx="4857784" cy="1924973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642910" y="3500444"/>
            <a:ext cx="1214446" cy="78581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네트워크  통신</a:t>
            </a: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 : n </a:t>
            </a:r>
            <a:r>
              <a:rPr lang="ko-KR" altLang="en-US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채팅</a:t>
            </a:r>
            <a:endParaRPr lang="en-US" altLang="ko-KR" sz="10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endParaRPr lang="en-US" altLang="ko-KR" sz="10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00232" y="3500444"/>
            <a:ext cx="1214446" cy="78581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>
              <a:buNone/>
            </a:pPr>
            <a:r>
              <a:rPr lang="ko-KR" altLang="en-US" sz="1100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멀티쓰레드</a:t>
            </a: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indent="-457200" algn="ctr">
              <a:lnSpc>
                <a:spcPct val="150000"/>
              </a:lnSpc>
              <a:buNone/>
            </a:pPr>
            <a:r>
              <a:rPr lang="ko-KR" altLang="en-US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서버 </a:t>
            </a:r>
            <a:r>
              <a:rPr lang="en-US" altLang="ko-KR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멀티쓰레드</a:t>
            </a:r>
            <a:endParaRPr lang="en-US" altLang="ko-KR" sz="10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indent="-457200" algn="ctr">
              <a:buNone/>
            </a:pP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57554" y="3500444"/>
            <a:ext cx="1214446" cy="78581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유저</a:t>
            </a:r>
            <a:r>
              <a:rPr lang="en-US" altLang="ko-KR" sz="1100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sz="1100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방 저장 방식</a:t>
            </a: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indent="-457200" algn="ctr">
              <a:lnSpc>
                <a:spcPct val="150000"/>
              </a:lnSpc>
            </a:pPr>
            <a:r>
              <a:rPr lang="en-US" altLang="ko-KR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HashTable</a:t>
            </a:r>
          </a:p>
          <a:p>
            <a:pPr indent="-457200" algn="ctr"/>
            <a:r>
              <a:rPr lang="ko-KR" altLang="en-US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이중 </a:t>
            </a:r>
            <a:r>
              <a:rPr lang="en-US" altLang="ko-KR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HashTable</a:t>
            </a:r>
            <a:endParaRPr lang="ko-KR" altLang="en-US" sz="10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14876" y="3500444"/>
            <a:ext cx="1214446" cy="78581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>
              <a:buNone/>
            </a:pPr>
            <a:r>
              <a:rPr lang="en-US" altLang="ko-KR" sz="1100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DB</a:t>
            </a:r>
            <a:r>
              <a:rPr lang="ko-KR" altLang="en-US" sz="1100" spc="-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싱글톤</a:t>
            </a: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indent="-457200" algn="ctr">
              <a:buNone/>
            </a:pP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indent="-457200" algn="ctr">
              <a:buNone/>
            </a:pP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72198" y="3500444"/>
            <a:ext cx="1214446" cy="78581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>
              <a:buNone/>
            </a:pPr>
            <a:r>
              <a:rPr lang="ko-KR" altLang="en-US" sz="1100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토큰으로 구분</a:t>
            </a: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indent="-457200" algn="ctr">
              <a:lnSpc>
                <a:spcPct val="150000"/>
              </a:lnSpc>
              <a:buNone/>
            </a:pPr>
            <a:r>
              <a:rPr lang="en-US" altLang="ko-KR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StringTokenizer</a:t>
            </a:r>
          </a:p>
          <a:p>
            <a:pPr indent="-457200" algn="ctr">
              <a:buNone/>
            </a:pP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29520" y="3500444"/>
            <a:ext cx="1214446" cy="78581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00" dirty="0" smtClean="0">
                <a:solidFill>
                  <a:schemeClr val="tx2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매개변수 가변길이</a:t>
            </a:r>
            <a:endParaRPr lang="en-US" altLang="ko-KR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(String ... Str)</a:t>
            </a:r>
          </a:p>
          <a:p>
            <a:pPr algn="ctr"/>
            <a:endParaRPr lang="ko-KR" altLang="en-US" sz="1100" spc="-100" dirty="0" smtClean="0">
              <a:solidFill>
                <a:schemeClr val="tx2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272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57290" y="3071816"/>
            <a:ext cx="6572296" cy="142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ctr">
              <a:spcBef>
                <a:spcPct val="20000"/>
              </a:spcBef>
            </a:pPr>
            <a:r>
              <a:rPr lang="en-US" altLang="ko-KR" sz="8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[                     ]</a:t>
            </a:r>
            <a:endParaRPr lang="ko-KR" altLang="en-US" sz="8000" spc="-100" dirty="0" smtClean="0">
              <a:solidFill>
                <a:schemeClr val="tx2">
                  <a:lumMod val="50000"/>
                </a:schemeClr>
              </a:solidFill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5984" y="3214692"/>
            <a:ext cx="5072098" cy="114300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None/>
            </a:pPr>
            <a:r>
              <a:rPr lang="en-US" altLang="ko-KR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토큰  </a:t>
            </a:r>
            <a:r>
              <a:rPr lang="en-US" altLang="ko-KR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“ / ”</a:t>
            </a:r>
          </a:p>
          <a:p>
            <a:pPr marL="457200" indent="-457200">
              <a:buNone/>
            </a:pPr>
            <a:r>
              <a:rPr lang="en-US" altLang="ko-KR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명령어를</a:t>
            </a:r>
            <a:r>
              <a:rPr lang="en-US" altLang="ko-KR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if </a:t>
            </a:r>
            <a:r>
              <a:rPr lang="ko-KR" alt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로 구분해서 필요한 요소를 </a:t>
            </a:r>
            <a:r>
              <a:rPr lang="ko-KR" altLang="en-US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처리</a:t>
            </a:r>
            <a:endParaRPr lang="en-US" altLang="ko-KR" sz="1400" spc="-1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marL="457200" indent="-457200">
              <a:buNone/>
            </a:pPr>
            <a:r>
              <a:rPr lang="en-US" altLang="ko-KR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- Ex) Chatting / RoomName / NickName / Message</a:t>
            </a:r>
          </a:p>
          <a:p>
            <a:pPr marL="457200" indent="-457200">
              <a:buNone/>
            </a:pPr>
            <a:r>
              <a:rPr lang="en-US" altLang="ko-KR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	Chatting -&gt; RoomName </a:t>
            </a:r>
            <a:r>
              <a:rPr lang="ko-KR" altLang="en-US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방에 </a:t>
            </a:r>
            <a:r>
              <a:rPr lang="en-US" altLang="ko-KR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NickName</a:t>
            </a:r>
            <a:r>
              <a:rPr lang="ko-KR" altLang="en-US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en-US" altLang="ko-KR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Message</a:t>
            </a:r>
            <a:r>
              <a:rPr lang="ko-KR" altLang="en-US" sz="1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를 띄움</a:t>
            </a:r>
            <a:endParaRPr lang="en-US" altLang="ko-KR" sz="1400" spc="-1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357290" y="173958"/>
            <a:ext cx="7525870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4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  <a:cs typeface="+mj-cs"/>
              </a:rPr>
              <a:t>핵심기술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 flipV="1">
            <a:off x="0" y="0"/>
            <a:ext cx="1214414" cy="928676"/>
          </a:xfrm>
          <a:prstGeom prst="snip1Rect">
            <a:avLst>
              <a:gd name="adj" fmla="val 32743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844" y="0"/>
            <a:ext cx="928694" cy="928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  <a:cs typeface="+mj-cs"/>
              </a:rPr>
              <a:t>06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5852" y="2243078"/>
            <a:ext cx="6715172" cy="40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ctr">
              <a:spcBef>
                <a:spcPct val="20000"/>
              </a:spcBef>
            </a:pPr>
            <a:r>
              <a:rPr lang="ko-KR" altLang="en-US" sz="3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명령어</a:t>
            </a:r>
            <a:r>
              <a:rPr lang="en-US" altLang="ko-KR" sz="3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 </a:t>
            </a:r>
            <a:r>
              <a:rPr lang="en-US" altLang="ko-KR" sz="3000" spc="-100" dirty="0" smtClean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/ </a:t>
            </a:r>
            <a:r>
              <a:rPr lang="en-US" altLang="ko-KR" sz="3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필요한 요소 </a:t>
            </a:r>
            <a:r>
              <a:rPr lang="en-US" altLang="ko-KR" sz="3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3000" spc="-100" dirty="0" smtClean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/ </a:t>
            </a:r>
            <a:r>
              <a:rPr lang="en-US" altLang="ko-KR" sz="3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필요한 요소</a:t>
            </a:r>
            <a:r>
              <a:rPr lang="en-US" altLang="ko-KR" sz="3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3000" spc="-100" dirty="0" smtClean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/</a:t>
            </a:r>
            <a:r>
              <a:rPr lang="en-US" altLang="ko-KR" sz="3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 …</a:t>
            </a:r>
            <a:endParaRPr lang="ko-KR" altLang="en-US" sz="3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786" y="1643056"/>
            <a:ext cx="7143800" cy="40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ctr">
              <a:spcBef>
                <a:spcPct val="20000"/>
              </a:spcBef>
            </a:pPr>
            <a:r>
              <a:rPr lang="ko-KR" altLang="en-US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토큰으로 끊기</a:t>
            </a:r>
            <a:r>
              <a:rPr lang="en-US" altLang="ko-KR" sz="2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; StringTokenizer</a:t>
            </a:r>
            <a:endParaRPr lang="ko-KR" altLang="en-US" sz="2000" spc="-100" dirty="0" smtClean="0">
              <a:solidFill>
                <a:schemeClr val="tx2">
                  <a:lumMod val="50000"/>
                </a:schemeClr>
              </a:solidFill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2976" y="2214560"/>
            <a:ext cx="261610" cy="40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ctr">
              <a:spcBef>
                <a:spcPct val="20000"/>
              </a:spcBef>
            </a:pPr>
            <a:r>
              <a:rPr lang="en-US" altLang="ko-KR" sz="5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“</a:t>
            </a:r>
            <a:endParaRPr lang="ko-KR" altLang="en-US" sz="5000" spc="-100" dirty="0" smtClean="0">
              <a:solidFill>
                <a:schemeClr val="tx2">
                  <a:lumMod val="50000"/>
                </a:schemeClr>
              </a:solidFill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58148" y="2214560"/>
            <a:ext cx="261610" cy="40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ctr">
              <a:spcBef>
                <a:spcPct val="20000"/>
              </a:spcBef>
            </a:pPr>
            <a:r>
              <a:rPr lang="en-US" altLang="ko-KR" sz="5000" spc="-100" dirty="0" smtClean="0">
                <a:solidFill>
                  <a:schemeClr val="tx2">
                    <a:lumMod val="50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itchFamily="50" charset="-127"/>
                <a:ea typeface="나눔스퀘어 ExtraBold" pitchFamily="50" charset="-127"/>
              </a:rPr>
              <a:t>“</a:t>
            </a:r>
            <a:endParaRPr lang="ko-KR" altLang="en-US" sz="5000" spc="-100" dirty="0" smtClean="0">
              <a:solidFill>
                <a:schemeClr val="tx2">
                  <a:lumMod val="50000"/>
                </a:schemeClr>
              </a:solidFill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715272" y="0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BitTalk :)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Made by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나눔스퀘어 Bold" pitchFamily="50" charset="-127"/>
                <a:ea typeface="나눔스퀘어 Bold" pitchFamily="50" charset="-127"/>
                <a:cs typeface="Arial" pitchFamily="34" charset="0"/>
              </a:rPr>
              <a:t>일코해조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나눔스퀘어 Bold" pitchFamily="50" charset="-127"/>
              <a:ea typeface="나눔스퀘어 Bold" pitchFamily="50" charset="-127"/>
              <a:cs typeface="Arial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5400000">
            <a:off x="8839468" y="287718"/>
            <a:ext cx="357984" cy="1588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486</Words>
  <Application>Microsoft Office PowerPoint</Application>
  <PresentationFormat>화면 슬라이드 쇼(16:9)</PresentationFormat>
  <Paragraphs>206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굴림</vt:lpstr>
      <vt:lpstr>Arial</vt:lpstr>
      <vt:lpstr>나눔스퀘어 ExtraBold</vt:lpstr>
      <vt:lpstr>나눔스퀘어 Bold</vt:lpstr>
      <vt:lpstr>맑은 고딕</vt:lpstr>
      <vt:lpstr>나눔스퀘어</vt:lpstr>
      <vt:lpstr>Wingdings</vt:lpstr>
      <vt:lpstr>Office 테마</vt:lpstr>
      <vt:lpstr>BitTalk :) </vt:lpstr>
      <vt:lpstr>Contents</vt:lpstr>
      <vt:lpstr>사용한 프로그램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</dc:title>
  <dc:creator>HB01-02</dc:creator>
  <cp:lastModifiedBy>sejonghumble@naver.com</cp:lastModifiedBy>
  <cp:revision>68</cp:revision>
  <dcterms:created xsi:type="dcterms:W3CDTF">2019-07-05T05:45:25Z</dcterms:created>
  <dcterms:modified xsi:type="dcterms:W3CDTF">2019-07-07T12:35:52Z</dcterms:modified>
</cp:coreProperties>
</file>